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25"/>
  </p:notesMasterIdLst>
  <p:handoutMasterIdLst>
    <p:handoutMasterId r:id="rId26"/>
  </p:handoutMasterIdLst>
  <p:sldIdLst>
    <p:sldId id="284" r:id="rId2"/>
    <p:sldId id="268" r:id="rId3"/>
    <p:sldId id="298" r:id="rId4"/>
    <p:sldId id="311" r:id="rId5"/>
    <p:sldId id="303" r:id="rId6"/>
    <p:sldId id="302" r:id="rId7"/>
    <p:sldId id="304" r:id="rId8"/>
    <p:sldId id="315" r:id="rId9"/>
    <p:sldId id="316" r:id="rId10"/>
    <p:sldId id="299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7" r:id="rId20"/>
    <p:sldId id="319" r:id="rId21"/>
    <p:sldId id="320" r:id="rId22"/>
    <p:sldId id="318" r:id="rId23"/>
    <p:sldId id="314" r:id="rId2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  <a:srgbClr val="009900"/>
    <a:srgbClr val="4D4D4D"/>
    <a:srgbClr val="0000FF"/>
    <a:srgbClr val="FF0000"/>
    <a:srgbClr val="33CC33"/>
    <a:srgbClr val="CC6600"/>
    <a:srgbClr val="FF3300"/>
    <a:srgbClr val="FF66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1078" autoAdjust="0"/>
  </p:normalViewPr>
  <p:slideViewPr>
    <p:cSldViewPr>
      <p:cViewPr>
        <p:scale>
          <a:sx n="100" d="100"/>
          <a:sy n="100" d="100"/>
        </p:scale>
        <p:origin x="-191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04" y="-108"/>
      </p:cViewPr>
      <p:guideLst>
        <p:guide orient="horz" pos="3132"/>
        <p:guide orient="horz" pos="3127"/>
        <p:guide pos="212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10"/>
            <a:ext cx="2946448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78204A-5658-4D54-8E52-2A167710C9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87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2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6144"/>
            <a:ext cx="5436560" cy="446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10"/>
            <a:ext cx="2944870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30710"/>
            <a:ext cx="294486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FA7FF2-3161-4E7B-817D-AE2FC82629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1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2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3E51-514B-4135-BED2-930A6BB3D66C}" type="slidenum">
              <a:rPr lang="ru-RU"/>
              <a:pPr/>
              <a:t>3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2D887CC-3706-4095-A4AF-5184679FF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3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5436-798B-44FC-B47D-4B5B3CA09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3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8A2-BD9F-416D-9910-40AB11945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1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973E5A-A6AB-4EBD-AC90-2BF6A16465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7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9917F-C3F2-4D09-8F9D-A2FD7F66B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31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6896-F270-48AB-849A-68A600DF5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4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FC5B-29B7-4CFF-8595-00B2A714A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0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4CB1-B577-4016-BA37-E6B8FE80A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6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D64-05BA-4F6B-B3AB-CA8A59C8F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6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1184-51E5-4054-98B2-1E44515A4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674571-AFCA-45C9-8E17-CAFE4BBB8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0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952209C-AC45-42BB-A467-479592092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1E1C416F-422F-404C-82B9-43B4B660F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2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08520" y="0"/>
            <a:ext cx="9252520" cy="7101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dirty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научно-исследовательской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деятельности РГГМУ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год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задачи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3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40160" cy="1448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9764536"/>
              </p:ext>
            </p:extLst>
          </p:nvPr>
        </p:nvGraphicFramePr>
        <p:xfrm>
          <a:off x="-180528" y="0"/>
          <a:ext cx="9324528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01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9979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30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НИР РГГМУ по годам</a:t>
                      </a:r>
                      <a:endParaRPr lang="ru-RU" sz="30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</a:tr>
              <a:tr h="933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  <a:r>
                        <a:rPr lang="ru-RU" sz="3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объем финансирования НИР, тыс. руб.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105 309,2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0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61 357,5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2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106 032,6</a:t>
                      </a:r>
                    </a:p>
                  </a:txBody>
                  <a:tcPr marL="3514" marR="3514" marT="3514" marB="3514" anchor="ctr"/>
                </a:tc>
              </a:tr>
              <a:tr h="748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88 359,0</a:t>
                      </a:r>
                    </a:p>
                  </a:txBody>
                  <a:tcPr marL="3514" marR="3514" marT="3514" marB="351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514" marR="3514" marT="3514" marB="35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</a:t>
                      </a:r>
                      <a:r>
                        <a:rPr lang="ru-RU" sz="3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532 (на момент декабря 2021, только по переходящим проектам НИР)</a:t>
                      </a:r>
                      <a:endParaRPr lang="ru-RU" sz="3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14" marR="3514" marT="3514" marB="35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25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77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41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Подача заявок на гранты и конкурсы коллективов РГГМУ в 2021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8314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 конкурсы Российского научного фонда – 11 заявок (находятся на рассмотрении)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189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 конкурс на лучшие проекты фундаментальных научных исследований Российского фонда фундаментальных исследований – 9 заявок (конкурс отменили)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743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региональные конкурсы, включая конкурсы КНВШ – 6 заявок на конкурс студентов и аспирантов, 2 заявки на конкурс молодых ученых и одна заявка на субсидию в сфере научной деятельности (поддержана заявка Ершовой А.А., шифр «Микроскоп»).</a:t>
                      </a:r>
                    </a:p>
                  </a:txBody>
                  <a:tcPr marL="45720" marR="45720" horzOverflow="overflow"/>
                </a:tc>
              </a:tr>
              <a:tr h="7921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На выполнение научно-технических услуг на электронных площадках закупок – 8.</a:t>
                      </a:r>
                    </a:p>
                  </a:txBody>
                  <a:tcPr marL="45720" marR="45720" horzOverflow="overflow"/>
                </a:tc>
              </a:tr>
              <a:tr h="12094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На конкурсы Русского географического общества – 12 заявок, в т.ч. 1 инициативный грант РГО (на рассмотрении).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 «Дни Арктики в Санкт-Петербурге-2021. Международное сотрудничество в эпоху изменения климата»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6866" name="Picture 2" descr="http://www.rshu.ru/news/files/372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99" y="1196752"/>
            <a:ext cx="9203099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КОНСОРЦИУМ «МИРОВОЕ ИСТОРИКО-КУЛЬТУРНОЕ НАСЛЕДИЕ АРКТИКИ»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706742"/>
            <a:ext cx="91440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апреле 2021 года было поддержано решение о создании Консорциума «Мировое историко-культурное наследие Арктики» на базе РГГМУ под эгидой 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РГГМУ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намечен план действий по созданию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формативной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базы Консорциума, учитывающей опыт, научно-исследовательские материалы и предложения участников объединения. В данный момент Департаментом науки, технологий и инноваций РГГМУ под руководством и.о. проректора по научной работе, проректора по развитию Д.В. Леонтьева организована работа Консорциума,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подписано Соглашение о Консорциуме, закончено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окончательного списка организаций – участников консорциума, а также идет активная разработка Программы, включающей в себя основные направления деятельности Рабочих групп консорциума, программу мероприятий и предложений к реализации.  </a:t>
            </a:r>
            <a:r>
              <a:rPr lang="ru-RU" sz="1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Очередное заседание Рабочей группы Консорциума запланировано к проведению на январь-февраль 2022 года.</a:t>
            </a: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МЕЖДУ РГГМУ И РОСКОСМОС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828092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августе 2021 года РГГМУ активно участвовал в программе визита делегации экспертов Управления ООН по вопросам космического пространства, состоявшегося с целью оценки готовности создаваемого на территории РФ Евразийского космического образовательного центра, к присвоению ему статуса регионального центра по космической науке и технике,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аффилированного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 ООН. В настоящий момент подписано двустороннее соглашение о сотрудничестве между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Роскосмосом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 РГГМУ по вопросам разработки и реализации образовательных программ и развития сотрудничества. В данный момент на подписании находится Постановление Правительства РФ о создании Центра.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016224" cy="146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1319833" cy="132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И ПРОГРАММА «ПРИОРИТЕТ-2030»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1319833" cy="1327612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2934961"/>
            <a:ext cx="8424936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 году Российский государственный гидрометеорологический университет совместно с Московским государственным институтом международных отношений (МГИМО) подписал Меморандум о создании Консорциума «Международная деятельность» Также РГГМУ подписан Меморандум совместно с Московским физико-техническим институтом (МФТИ) о создании консорциума «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Физтех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движущая сила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энергоперехода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Консорциумы создаются на базах ведущих образовательных организаций России в рамках программы «Приоритет - 2030» - программа университетов-лидеров в создании нового научного знания, технологий и разработок для внедрения в российскую экономику и социальную сферу.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Московский государственный институт международных отношений | Развивающие  игры для детей — онлайн занятия для детей | УМНАЗ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1872208" cy="1872208"/>
          </a:xfrm>
          <a:prstGeom prst="rect">
            <a:avLst/>
          </a:prstGeom>
          <a:noFill/>
        </p:spPr>
      </p:pic>
      <p:pic>
        <p:nvPicPr>
          <p:cNvPr id="39941" name="Picture 5" descr="Брендбук МФТИ — МФ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52736"/>
            <a:ext cx="3324143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РГГМУ В СОСТАВЕ НОЦ «РОССИЙСКАЯ АРКТИКА: НОВЫЕ МАТЕРИАЛЫ, ТЕХНОЛОГИИ И МЕТОДЫ ИССЛЕДОВАНИЯ»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559805"/>
            <a:ext cx="91440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2020 г. РГГМУ присоединился к деятельности Научно-образовательного центра мирового уровня "Российская Арктика: новые материалы, технологии и методы исследования" (НОЦ). НОЦ создан на базе «Северного (Арктического) федерального университета имени М. В. Ломоносова» (САФУ). Инициаторами выступили Архангельская область, Мурманская область, Ненецкий автономный округ. В 2021 активное участие РГГМУ в деятельности НОЦ позволило начать НИР по шифром «САФУ» «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Исследование течений в Баренцевом и Карском морях по инструментальным (дрифтерным) данным»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16832"/>
            <a:ext cx="1512168" cy="1521081"/>
          </a:xfrm>
          <a:prstGeom prst="rect">
            <a:avLst/>
          </a:prstGeom>
          <a:noFill/>
        </p:spPr>
      </p:pic>
      <p:pic>
        <p:nvPicPr>
          <p:cNvPr id="38915" name="Picture 3" descr="САФУ — «День карьеры САФУ – 2021: экономика, управление, юриспруденция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016223" cy="1512168"/>
          </a:xfrm>
          <a:prstGeom prst="rect">
            <a:avLst/>
          </a:prstGeom>
          <a:noFill/>
        </p:spPr>
      </p:pic>
      <p:sp>
        <p:nvSpPr>
          <p:cNvPr id="38917" name="AutoShape 5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1" name="AutoShape 9" descr="Межрегиональный научно-образовательный центр мирового уро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3" name="Picture 11" descr="Межрегиональный научно-образовательный центр мирового уров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88840"/>
            <a:ext cx="3888432" cy="1456307"/>
          </a:xfrm>
          <a:prstGeom prst="rect">
            <a:avLst/>
          </a:prstGeom>
          <a:noFill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445224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413623"/>
            <a:ext cx="6257925" cy="16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РГГМУ В СОСТАВЕ КОНСОРЦИУМА «РОССИЙСКО-АФРИКАНСКИЙ СЕТЕВОЙ УНИВЕРСИТЕТ»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57192"/>
            <a:ext cx="91440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Создание РАФУ послужит устойчивому развитию стран африканского континента, обеспечению подготовки высококвалифицированных кадров для удовлетворения потребностей посредством расширения доступа обучающихся к современным методам, формам и технологиям образования в рамках реализации образовательных программ. </a:t>
            </a: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1512168" cy="1521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6992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 августа (в формате ВКС) состоялось учредительное собрание консорциума “Российско-Африканского сетевого университета” (РАФУ), на котором подписали соглашение о сотрудничестве сразу 16 российских университетов, включая РГГМУ. Над созданием РАФУ работало Министерство науки и высшего образования РФ, а его основной контактной точкой определен Крымский федеральный университет имени В.И. Вернадского.</a:t>
            </a:r>
          </a:p>
        </p:txBody>
      </p:sp>
      <p:pic>
        <p:nvPicPr>
          <p:cNvPr id="45058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15736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РГГМУ В ПРЕДСЕДАТЕЛЬСТВОВАНИИ РФ В АРКТИЧЕСКОМ СОВЕТЕ 2021-2023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133926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России определил Российский государственный гидрометеорологический университет, как контактную точку для координации взаимодействия с участниками конференции ASM4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Arctic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Ministerial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35349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11-13 апреля 2022 года на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международном форуме «Арктика – территория диалога» 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России и РГГМУ планируют провести круглый стол, по вопросам деятельности ASM4 и международному научному сотрудничеству в Арктике.</a:t>
            </a:r>
          </a:p>
        </p:txBody>
      </p:sp>
      <p:pic>
        <p:nvPicPr>
          <p:cNvPr id="6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1512168" cy="1521081"/>
          </a:xfrm>
          <a:prstGeom prst="rect">
            <a:avLst/>
          </a:prstGeom>
          <a:noFill/>
        </p:spPr>
      </p:pic>
      <p:pic>
        <p:nvPicPr>
          <p:cNvPr id="7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15736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и Правительства Ленинградской области</a:t>
            </a:r>
          </a:p>
        </p:txBody>
      </p:sp>
      <p:pic>
        <p:nvPicPr>
          <p:cNvPr id="4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1512168" cy="1521081"/>
          </a:xfrm>
          <a:prstGeom prst="rect">
            <a:avLst/>
          </a:prstGeom>
          <a:noFill/>
        </p:spPr>
      </p:pic>
      <p:pic>
        <p:nvPicPr>
          <p:cNvPr id="1026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0688"/>
            <a:ext cx="1323561" cy="151216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30775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Стратегическим партнером Университета является Правительство Ленинградской области, с которым в октябре 2021 года подписано Соглашение о сотрудничестве. На основе этого Соглашения планируется развивать тесное взаимодействие с профильными Комитетами Правительства ЛО (Комитетом правопорядка и безопасности Ленинградской области, Комитетом государственного экологического надзора Ленинградской области, Комитетом Ленинградской области по обращению с отходами, Комитетом по природным ресурсам Ленинградской области и другими) по реализации работ по инвентаризации, паспортизации и мониторингу водных объектов и прибрежных зон в Ленинградской области, мониторингу районов объектов размещения бытовых и промышленных отходов, минимизации ущерба от ЧС природного и техногенного характера. Будут рассматриваться также вопросы о создании на базе РГГМУ (при необходимости с привлечением иных научных и экспертных организаций) оперативного мониторингового природоохранного центра, в функции которого будут входить мониторинг и прогнозирование состояния природной среды Ленинградской области. Отдельной важной задачей является проработка и создание на территории Ленинградской области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углеродного (карбонового) полигона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разработки и испытаний технологий дистанционного и наземного контроля эмиссии парниковых газов и других значимых для изменения климата параметров на лесных территориях и сельскохозяйственных землях (планируется проработать и подать соответствующую заявку).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004548532"/>
              </p:ext>
            </p:extLst>
          </p:nvPr>
        </p:nvGraphicFramePr>
        <p:xfrm>
          <a:off x="-36512" y="-1"/>
          <a:ext cx="9180512" cy="698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8964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9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мониторинг, моделирование возникновения и развития природных и техногенных процессов на водных объектах и в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Теоретические и экспериментальные исследования гидрофизических, гидрохимических и гидробиологических процессов в морях и прибрежных зонах.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динамики водных ресурсов и качества вод в условиях естественного развития гидрометеорологических процессов с целью создания системы наиболее рационального использования и охраны поверхностных вод суши.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4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Исследования атмосферных процессов и явлений, оценка изменений климата под влиянием естественных и антропогенных факторов в интересах обеспечения народного хозяйства и охраны окружающей среды.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диагностических и прогностических моделей развития природных и техногенных катастрофических ситуаций на водных объектах и в приземном слое атмосферы.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20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Многосенсорные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системы дистанционного мониторинга окружающей среды. Технологии сбора, обработки, преобразования и моделирования 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геоинформации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геоинформационных системах.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9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народным хозяйством, управление инновациями с учетом природных факторов, экономика природопользования.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между РГГМУ и РУДН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48880"/>
            <a:ext cx="90364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настоящий момент ведутся активные переговоры по разработке совместных исследований, формированию научных коллективов и подаче заявок на конкурсы между РГГМУ и двумя подразделениями в составе Российского университета дружбы народов: Медицинским институтом и Аграрно-технологическим институтом.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частности, планируется формирование общего научного задела по следующим тематикам: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Экосистемы городов Арктической зоны.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Химическая погода городов Арктической зоны.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Биометеорология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создание баз медицинских данных Арктической зоны и Восточного севера.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Углеродные исследования.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Подписано соглашение о сотрудничестве в образовательной и научно-технической сферах между РГГМУ и РУДН.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1296144" cy="1303784"/>
          </a:xfrm>
          <a:prstGeom prst="rect">
            <a:avLst/>
          </a:prstGeom>
          <a:noFill/>
        </p:spPr>
      </p:pic>
      <p:pic>
        <p:nvPicPr>
          <p:cNvPr id="1027" name="Picture 3" descr="Для С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2635623" cy="88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РГГМУ с правительством Коми и открытие представительств РГГМУ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087463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февраля 2021 года Ректор Российского государственного гидрометеорологического университета Валерий Леонидович Михеев и Глава Республики Коми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Уйба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 Викторович подписали Соглашение о сотрудничестве.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Целями соглашения являются создание условий для сотрудничества в образовательной и научно-технической сфере, разработка и внедрение современных методов обучения, совместное участие в международных программах, проектах.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Одним из направлений сотрудничества является содействие устойчивому развитию Российской Федерации посредством реализации приоритетных проектов в Арктики, организация проведения комплексных научно-исследовательских работ в области экологического мониторинга, мониторинга природной среды Арктики и Крайнего Севера, спутникового исследования процессов, происходящих с ледовыми покрытиями в Арктике.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 2021 году было открыто два представительства РГГМУ – в Республике Коми, город Сыктывкар и Республике Крым, город Севастополь.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80728"/>
            <a:ext cx="1080120" cy="1086486"/>
          </a:xfrm>
          <a:prstGeom prst="rect">
            <a:avLst/>
          </a:prstGeom>
          <a:noFill/>
        </p:spPr>
      </p:pic>
      <p:pic>
        <p:nvPicPr>
          <p:cNvPr id="40963" name="Picture 3" descr="Герб Сыктывкар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829273" cy="1152127"/>
          </a:xfrm>
          <a:prstGeom prst="rect">
            <a:avLst/>
          </a:prstGeom>
          <a:noFill/>
        </p:spPr>
      </p:pic>
      <p:pic>
        <p:nvPicPr>
          <p:cNvPr id="40967" name="Picture 7" descr="Герб Республики Коми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80728"/>
            <a:ext cx="964903" cy="1116875"/>
          </a:xfrm>
          <a:prstGeom prst="rect">
            <a:avLst/>
          </a:prstGeom>
          <a:noFill/>
        </p:spPr>
      </p:pic>
      <p:pic>
        <p:nvPicPr>
          <p:cNvPr id="40969" name="Picture 9" descr="Герб Крыма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836712"/>
            <a:ext cx="1073803" cy="1224136"/>
          </a:xfrm>
          <a:prstGeom prst="rect">
            <a:avLst/>
          </a:prstGeom>
          <a:noFill/>
        </p:spPr>
      </p:pic>
      <p:pic>
        <p:nvPicPr>
          <p:cNvPr id="40971" name="Picture 11" descr="Герб Севастополя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980728"/>
            <a:ext cx="964903" cy="116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предложения:</a:t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940996"/>
            <a:ext cx="777686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работу структурных подразделений факультетов и институтов в части создания наработок и научного задела для участия в Конкурсах и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грантовых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заявках</a:t>
            </a:r>
          </a:p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ДНТИ совместно с руководителями факультетов и институтов подготовить сводный перечень компетенций каждой кафедры и совместных направлений работы структурных подразделений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публикационную активность профессорско-преподавательского состава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работу по подготовке кадров высшей квалификации для вовлечения в научную деятельность студентов и аспирантов</a:t>
            </a: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 снизить объем различных отчетов и справок, минимизировать бумажную волокиту и собирание виз на документах, научные работники должны использовать свое рабочее время на обучение студентов и науку. </a:t>
            </a: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" cy="86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2007096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коллеги,</a:t>
            </a:r>
            <a:b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РГГМУ | Логотипы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1512168" cy="1521081"/>
          </a:xfrm>
          <a:prstGeom prst="rect">
            <a:avLst/>
          </a:prstGeom>
          <a:noFill/>
        </p:spPr>
      </p:pic>
      <p:pic>
        <p:nvPicPr>
          <p:cNvPr id="6" name="Picture 2" descr="Фирмен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15736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91" name="Group 2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552393163"/>
              </p:ext>
            </p:extLst>
          </p:nvPr>
        </p:nvGraphicFramePr>
        <p:xfrm>
          <a:off x="0" y="-27384"/>
          <a:ext cx="9108504" cy="69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8712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научных исследований в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 пластикового загрязнения природной среды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09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Изучение текстовых лексико-грамматических и семантико-синтаксических особенностей подъязыка гидрометеорологии. Исследование научной, информационной и официально-деловой речи.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комплексного управления прибрежными зонами морей России, устойчивого социально-экономического развития прибрежных территорий, рационального использования природных ресурсов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Социально-экономические, экологические, геополитические проблемы развития Арктической зоны Российской Федерации и защита национальных интересов в Арктике.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рационального использования водных биоресурсов и </a:t>
                      </a:r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аквакультуры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Проблемы сохранения и развития культурного наследия коренных и малочисленных народов Севера, Сибири и Дальнего Востока, особенности межкультурных и межъязыковых контактов и связей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1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формирования межкультурной компетенции в условиях преподавания иностранного языка в вузах и школах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176575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724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412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государственного задания, выполняемые коллективами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РГГМУ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800200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физических, химических и биологических процессов в атмосфере и гидросфере в условиях изменения климата и антропогенных воздействий.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«КЛИМАТ».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 кафедры Метеорологических прогнозов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Смышляев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13 511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5121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Мониторинг и прогноз состояния системы лед-океан-атмосфера" в Арктике.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«АРКТИКА».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Арктической лабораторией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Хворостовский Кирилл Сергеевич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29 091 тыс. руб.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25202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Научно-методическое и аналитическое сопровождение деятельности по развитию научно-образовательного сотрудничества со странами Арктической зоны и международных проектов по арктической тематике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«СОТРУДНИЧЕСТВО-2»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и.о. проректора по научной работе, проректор по развитию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4 322 тыс. руб.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0" y="-1"/>
          <a:ext cx="9144000" cy="721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196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Лаборатории спутниковой океанографии в 2021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050751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Морской лед в Арктике: развитие методов и средств спутникового мониторинга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«ЛЕД».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ведущий научный сотрудник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Заболотских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Елизавета Валерьяновна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7479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спутниковые наблюдения и моделирование взаимодействия океана с тайфунами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«КИТАЙ».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6 000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28098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течений в Баренцевом и Карском морях по инструментальным (дрифтерным) данным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«САФУ»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Соруководители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и.о. проректора по научной работе, проректор по развитию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зав. ЛСО РГГМУ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Кудрявцев Владимир Николаевич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1 425 тыс. руб.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7069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52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Лаборатории моделирования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средней и верхней атмосферы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в 2021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2619143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Климатическая изменчивость в </a:t>
                      </a:r>
                      <a:r>
                        <a:rPr kumimoji="0" lang="ru-RU" sz="1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Восточно-Азиатском</a:t>
                      </a: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Сибирском регионах и ее связь со стратосферными процессами и </a:t>
                      </a:r>
                      <a:r>
                        <a:rPr kumimoji="0" lang="ru-RU" sz="1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долго-периодными</a:t>
                      </a: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осцилляциями в тропиках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«АЗИЯ».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заведующий ЛМСВА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Погорельцев Александр Иванович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 тыс. руб.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29201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Влияние глобальных динамических процессов на состав и структуру Арктической стратосферы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«СТРАТАРК».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д.ф.-м.н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 кафедры Метеорологических прогнозов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Смышляев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Павлович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6 000 тыс. руб.</a:t>
                      </a:r>
                      <a:endParaRPr kumimoji="0" lang="ru-RU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2240082"/>
              </p:ext>
            </p:extLst>
          </p:nvPr>
        </p:nvGraphicFramePr>
        <p:xfrm>
          <a:off x="0" y="1"/>
          <a:ext cx="9144000" cy="679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61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Института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геоэкологического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инжиниринга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2021 году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571847">
                <a:tc>
                  <a:txBody>
                    <a:bodyPr/>
                    <a:lstStyle/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Научные исследования в области оценки нагрузки загрязняющих веществ поступивших с российской части водосборного бассейна в Балтийское море в 2019-2020 годах и оценка эффективности и достаточности национальных мер по выполнению Плана действий по Балтийскому морю 2007 г. Комиссии по защите морской среды Балтийского моря (ХЕЛКОМ)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«МИНЕРАЛ». Заказчик ГГУП СФ «Минерал».</a:t>
                      </a:r>
                    </a:p>
                    <a:p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д.ю.н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профессор, ведущий научный сотрудник учебной криминалистической лаборатории кафедры Национальной безопасности и международного права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Мушкет Иван Ильич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2 645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0696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Технологическая работа «Разработка и реализация проекта плантации объектов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аквакультуры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акватории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Цемесской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бухты Черного моря»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«АКВАКУЛЬТУРА». Заказчик ООО «НИИ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Транснефть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д.б.н., профессор кафедры прикладной информатики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Шилин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Михаил Борисович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6 102 тыс. руб.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1063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услуг по предоставлению специализированной гидрометеорологической информации для обеспечения плавания в Баренцевом и Белом морях и районе расположения МЛСП «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Приразломная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«ПРИРАЗЛОМНАЯ». Заказчик ООО «Газпром нефть шельф».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проректора по научной работе, проректор по развитию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9 485 тыс. руб.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9146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Предоставление сведений о метеорологических параметрах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«ЧЕМПИОНАТ». Заказчик ГГУП СФ «Минерал».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и.о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проректора по научной работе, проректор по развитию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тыс. руб.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4555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Оказание услуг по исследованию Лиговского канала для оценки возможности увеличения его водности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«ЛИГОВО». Заказчик Комитет по природопользованию, охране окружающей среды и обеспечению экологической безопасности.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к.ю.н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и.о. проректора по научной работе, проректор по развитию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 Денис Валентинович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2022 год –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1 800 тыс. руб.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323512" cy="702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512"/>
              </a:tblGrid>
              <a:tr h="126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Научные</a:t>
                      </a:r>
                      <a:r>
                        <a:rPr lang="ru-RU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проекты РГГМУ </a:t>
                      </a:r>
                      <a:r>
                        <a:rPr lang="ru-RU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в 2021 году</a:t>
                      </a:r>
                      <a:endParaRPr kumimoji="0" lang="ru-RU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anchorCtr="1" horzOverflow="overflow"/>
                </a:tc>
              </a:tr>
              <a:tr h="18725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C009 Capacity4MSP 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Интеррег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 Балтийского моря, выполняющийся совместно с зарубежными партнерами и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реализующий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программу трансграничного сотрудничества России в регионе Балтийского моря.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«КАПАСИТИ»</a:t>
                      </a:r>
                    </a:p>
                    <a:p>
                      <a:pPr marL="3175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д.ю.н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профессор, ведущий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научный сотрудник учебной криминалистической лаборатории кафедры Национальной безопасности и международного права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Мушкет Иван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Ильич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445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Краткосрочный вероятностный прогноз стока рек в период весеннего половодья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Шифр «АРМЕНИЯ», Российский фонд фундаментальных исследований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к.т.н., доцент кафедры Инженерной гидрологии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Гайдукова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Екатерина Владимировна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на 2021 год –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1500 тыс. руб.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  <a:tr h="1747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туманных вычислений для сохранения доступности ресурсов 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геоинформационных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 РФ в условиях дестабилизации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Шифр «МИРЭА», РТУ МИРЭА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 д.т.н., доцент кафедры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Информационных технологий и систем безопасности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Грызунов Виталий Владимирович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на 2021 год – 1000 тыс. руб.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16399</TotalTime>
  <Words>2268</Words>
  <Application>Microsoft Office PowerPoint</Application>
  <PresentationFormat>Экран (4:3)</PresentationFormat>
  <Paragraphs>172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Международная научно-практическая конференция  «Дни Арктики в Санкт-Петербурге-2021. Международное сотрудничество в эпоху изменения климата»</vt:lpstr>
      <vt:lpstr>КОНСОРЦИУМ «МИРОВОЕ ИСТОРИКО-КУЛЬТУРНОЕ НАСЛЕДИЕ АРКТИКИ»</vt:lpstr>
      <vt:lpstr>СОТРУДНИЧЕСТВО МЕЖДУ РГГМУ И РОСКОСМОС</vt:lpstr>
      <vt:lpstr>РГГМУ И ПРОГРАММА «ПРИОРИТЕТ-2030» </vt:lpstr>
      <vt:lpstr>ДЕЯТЕЛЬНОСТЬ РГГМУ В СОСТАВЕ НОЦ «РОССИЙСКАЯ АРКТИКА: НОВЫЕ МАТЕРИАЛЫ, ТЕХНОЛОГИИ И МЕТОДЫ ИССЛЕДОВАНИЯ»</vt:lpstr>
      <vt:lpstr>РГГМУ В СОСТАВЕ КОНСОРЦИУМА «РОССИЙСКО-АФРИКАНСКИЙ СЕТЕВОЙ УНИВЕРСИТЕТ»</vt:lpstr>
      <vt:lpstr>РОЛЬ РГГМУ В ПРЕДСЕДАТЕЛЬСТВОВАНИИ РФ В АРКТИЧЕСКОМ СОВЕТЕ 2021-2023   </vt:lpstr>
      <vt:lpstr>Сотрудничество РГГМУ и Правительства Ленинградской области</vt:lpstr>
      <vt:lpstr>Сотрудничество между РГГМУ и РУДН</vt:lpstr>
      <vt:lpstr>Сотрудничество РГГМУ с правительством Коми и открытие представительств РГГМУ</vt:lpstr>
      <vt:lpstr>Выводы и предложения: </vt:lpstr>
      <vt:lpstr>Уважаемые коллеги, спасибо за внимание.</vt:lpstr>
    </vt:vector>
  </TitlesOfParts>
  <Company>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сессия Ученого совета РГГМУ</dc:title>
  <dc:creator>NIS-1</dc:creator>
  <cp:lastModifiedBy>Родин</cp:lastModifiedBy>
  <cp:revision>1237</cp:revision>
  <dcterms:created xsi:type="dcterms:W3CDTF">2005-01-24T09:09:37Z</dcterms:created>
  <dcterms:modified xsi:type="dcterms:W3CDTF">2021-12-21T08:00:01Z</dcterms:modified>
</cp:coreProperties>
</file>